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89" autoAdjust="0"/>
    <p:restoredTop sz="94660"/>
  </p:normalViewPr>
  <p:slideViewPr>
    <p:cSldViewPr snapToGrid="0">
      <p:cViewPr>
        <p:scale>
          <a:sx n="44" d="100"/>
          <a:sy n="44" d="100"/>
        </p:scale>
        <p:origin x="4652" y="2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04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490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80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527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49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51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69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45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50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47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413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3B08D-5BF3-4A57-9DEC-A7AD7C65983B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1179D-B33F-4295-AAAD-3186D0462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3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9CFBE1-488B-4CBD-B995-F58AA8E39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91" y="122104"/>
            <a:ext cx="6648576" cy="9422852"/>
          </a:xfrm>
          <a:prstGeom prst="rect">
            <a:avLst/>
          </a:prstGeom>
        </p:spPr>
      </p:pic>
      <p:sp>
        <p:nvSpPr>
          <p:cNvPr id="36" name="Arrow: U-Turn 35">
            <a:extLst>
              <a:ext uri="{FF2B5EF4-FFF2-40B4-BE49-F238E27FC236}">
                <a16:creationId xmlns:a16="http://schemas.microsoft.com/office/drawing/2014/main" id="{AEA27CB8-D158-4F59-809D-A92BA1E4086F}"/>
              </a:ext>
            </a:extLst>
          </p:cNvPr>
          <p:cNvSpPr/>
          <p:nvPr/>
        </p:nvSpPr>
        <p:spPr>
          <a:xfrm flipV="1">
            <a:off x="1737297" y="2740384"/>
            <a:ext cx="2085445" cy="6300523"/>
          </a:xfrm>
          <a:prstGeom prst="uturnArrow">
            <a:avLst>
              <a:gd name="adj1" fmla="val 2951"/>
              <a:gd name="adj2" fmla="val 3398"/>
              <a:gd name="adj3" fmla="val 9853"/>
              <a:gd name="adj4" fmla="val 43750"/>
              <a:gd name="adj5" fmla="val 92027"/>
            </a:avLst>
          </a:prstGeom>
          <a:solidFill>
            <a:srgbClr val="00B050"/>
          </a:solidFill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F0AEB8-867A-4278-9305-CBD9229BE6C0}"/>
              </a:ext>
            </a:extLst>
          </p:cNvPr>
          <p:cNvCxnSpPr>
            <a:cxnSpLocks/>
          </p:cNvCxnSpPr>
          <p:nvPr/>
        </p:nvCxnSpPr>
        <p:spPr>
          <a:xfrm>
            <a:off x="1769902" y="2740384"/>
            <a:ext cx="0" cy="1769328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7B1FB8-E721-4CB4-BE85-54D6DBA5466D}"/>
              </a:ext>
            </a:extLst>
          </p:cNvPr>
          <p:cNvCxnSpPr>
            <a:cxnSpLocks/>
          </p:cNvCxnSpPr>
          <p:nvPr/>
        </p:nvCxnSpPr>
        <p:spPr>
          <a:xfrm>
            <a:off x="1769902" y="5306531"/>
            <a:ext cx="0" cy="1769328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Arrow: U-Turn 39">
            <a:extLst>
              <a:ext uri="{FF2B5EF4-FFF2-40B4-BE49-F238E27FC236}">
                <a16:creationId xmlns:a16="http://schemas.microsoft.com/office/drawing/2014/main" id="{B35C3996-467C-49D9-B4E1-B16E4FC08104}"/>
              </a:ext>
            </a:extLst>
          </p:cNvPr>
          <p:cNvSpPr/>
          <p:nvPr/>
        </p:nvSpPr>
        <p:spPr>
          <a:xfrm rot="10800000" flipV="1">
            <a:off x="1702747" y="1251781"/>
            <a:ext cx="2085445" cy="1872467"/>
          </a:xfrm>
          <a:prstGeom prst="uturnArrow">
            <a:avLst>
              <a:gd name="adj1" fmla="val 2951"/>
              <a:gd name="adj2" fmla="val 3757"/>
              <a:gd name="adj3" fmla="val 9853"/>
              <a:gd name="adj4" fmla="val 43750"/>
              <a:gd name="adj5" fmla="val 75021"/>
            </a:avLst>
          </a:prstGeom>
          <a:solidFill>
            <a:srgbClr val="00B050"/>
          </a:solidFill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CCE5D9-21F9-4DCA-B5DF-27B990F1F5FD}"/>
              </a:ext>
            </a:extLst>
          </p:cNvPr>
          <p:cNvCxnSpPr>
            <a:cxnSpLocks/>
          </p:cNvCxnSpPr>
          <p:nvPr/>
        </p:nvCxnSpPr>
        <p:spPr>
          <a:xfrm flipV="1">
            <a:off x="3747325" y="7451196"/>
            <a:ext cx="0" cy="24871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B6C3848-6AAF-4D03-B89E-D5A30161DF14}"/>
              </a:ext>
            </a:extLst>
          </p:cNvPr>
          <p:cNvCxnSpPr>
            <a:cxnSpLocks/>
          </p:cNvCxnSpPr>
          <p:nvPr/>
        </p:nvCxnSpPr>
        <p:spPr>
          <a:xfrm>
            <a:off x="2046799" y="3717032"/>
            <a:ext cx="599326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3FA582C-7582-4F39-84F7-5FE04A6D8243}"/>
              </a:ext>
            </a:extLst>
          </p:cNvPr>
          <p:cNvCxnSpPr>
            <a:cxnSpLocks/>
          </p:cNvCxnSpPr>
          <p:nvPr/>
        </p:nvCxnSpPr>
        <p:spPr>
          <a:xfrm>
            <a:off x="1986698" y="5648864"/>
            <a:ext cx="599326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FEE4F40-7AC7-4082-8EDE-F68AC4D55824}"/>
              </a:ext>
            </a:extLst>
          </p:cNvPr>
          <p:cNvCxnSpPr>
            <a:cxnSpLocks/>
          </p:cNvCxnSpPr>
          <p:nvPr/>
        </p:nvCxnSpPr>
        <p:spPr>
          <a:xfrm>
            <a:off x="1879994" y="7763908"/>
            <a:ext cx="599326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rrow: U-Turn 65">
            <a:extLst>
              <a:ext uri="{FF2B5EF4-FFF2-40B4-BE49-F238E27FC236}">
                <a16:creationId xmlns:a16="http://schemas.microsoft.com/office/drawing/2014/main" id="{51C389A2-85A4-4135-A2F1-4E109C538873}"/>
              </a:ext>
            </a:extLst>
          </p:cNvPr>
          <p:cNvSpPr/>
          <p:nvPr/>
        </p:nvSpPr>
        <p:spPr>
          <a:xfrm rot="10800000" flipH="1" flipV="1">
            <a:off x="4290995" y="1247088"/>
            <a:ext cx="2044579" cy="1872467"/>
          </a:xfrm>
          <a:prstGeom prst="uturnArrow">
            <a:avLst>
              <a:gd name="adj1" fmla="val 2951"/>
              <a:gd name="adj2" fmla="val 3757"/>
              <a:gd name="adj3" fmla="val 9853"/>
              <a:gd name="adj4" fmla="val 43750"/>
              <a:gd name="adj5" fmla="val 75021"/>
            </a:avLst>
          </a:prstGeom>
          <a:solidFill>
            <a:srgbClr val="00B050"/>
          </a:solidFill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84EF258-DBA9-4CA4-8957-62BF08A215DB}"/>
              </a:ext>
            </a:extLst>
          </p:cNvPr>
          <p:cNvCxnSpPr>
            <a:cxnSpLocks/>
          </p:cNvCxnSpPr>
          <p:nvPr/>
        </p:nvCxnSpPr>
        <p:spPr>
          <a:xfrm flipV="1">
            <a:off x="4317521" y="7450975"/>
            <a:ext cx="0" cy="614681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0C5D1C2-BE5B-4CD0-94AB-CB8D830D3368}"/>
              </a:ext>
            </a:extLst>
          </p:cNvPr>
          <p:cNvCxnSpPr>
            <a:cxnSpLocks/>
          </p:cNvCxnSpPr>
          <p:nvPr/>
        </p:nvCxnSpPr>
        <p:spPr>
          <a:xfrm flipH="1">
            <a:off x="5291056" y="3717032"/>
            <a:ext cx="649417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9ECCE64-566A-4E9F-BF2C-E36EAC80DF95}"/>
              </a:ext>
            </a:extLst>
          </p:cNvPr>
          <p:cNvCxnSpPr>
            <a:cxnSpLocks/>
          </p:cNvCxnSpPr>
          <p:nvPr/>
        </p:nvCxnSpPr>
        <p:spPr>
          <a:xfrm flipH="1">
            <a:off x="5270963" y="5648864"/>
            <a:ext cx="689605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5174AFB-7267-4729-8AAF-2A854AC0A5C3}"/>
              </a:ext>
            </a:extLst>
          </p:cNvPr>
          <p:cNvCxnSpPr>
            <a:cxnSpLocks/>
          </p:cNvCxnSpPr>
          <p:nvPr/>
        </p:nvCxnSpPr>
        <p:spPr>
          <a:xfrm flipH="1">
            <a:off x="5406430" y="7763908"/>
            <a:ext cx="657407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rrow: U-Turn 76">
            <a:extLst>
              <a:ext uri="{FF2B5EF4-FFF2-40B4-BE49-F238E27FC236}">
                <a16:creationId xmlns:a16="http://schemas.microsoft.com/office/drawing/2014/main" id="{7FC38138-60F3-47B3-B377-8ACAE59F3B40}"/>
              </a:ext>
            </a:extLst>
          </p:cNvPr>
          <p:cNvSpPr/>
          <p:nvPr/>
        </p:nvSpPr>
        <p:spPr>
          <a:xfrm flipH="1" flipV="1">
            <a:off x="4247553" y="2743830"/>
            <a:ext cx="2045700" cy="6300523"/>
          </a:xfrm>
          <a:prstGeom prst="uturnArrow">
            <a:avLst>
              <a:gd name="adj1" fmla="val 2951"/>
              <a:gd name="adj2" fmla="val 3398"/>
              <a:gd name="adj3" fmla="val 9853"/>
              <a:gd name="adj4" fmla="val 43750"/>
              <a:gd name="adj5" fmla="val 92027"/>
            </a:avLst>
          </a:prstGeom>
          <a:solidFill>
            <a:srgbClr val="00B050"/>
          </a:solidFill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FD10022-C239-4D2D-A44E-5BEFBD95E377}"/>
              </a:ext>
            </a:extLst>
          </p:cNvPr>
          <p:cNvSpPr txBox="1"/>
          <p:nvPr/>
        </p:nvSpPr>
        <p:spPr>
          <a:xfrm>
            <a:off x="2442181" y="9457163"/>
            <a:ext cx="306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Figure 1. LHC General Air Flow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1D5EB9F-ADCA-44F9-A82E-053B81663CE2}"/>
              </a:ext>
            </a:extLst>
          </p:cNvPr>
          <p:cNvSpPr/>
          <p:nvPr/>
        </p:nvSpPr>
        <p:spPr>
          <a:xfrm>
            <a:off x="4663440" y="231905"/>
            <a:ext cx="220980" cy="22098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9625FB5E-11E3-46C0-AF0F-3EE123147535}"/>
              </a:ext>
            </a:extLst>
          </p:cNvPr>
          <p:cNvSpPr txBox="1"/>
          <p:nvPr/>
        </p:nvSpPr>
        <p:spPr>
          <a:xfrm>
            <a:off x="4884420" y="157729"/>
            <a:ext cx="97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Air Flow</a:t>
            </a:r>
          </a:p>
        </p:txBody>
      </p:sp>
    </p:spTree>
    <p:extLst>
      <p:ext uri="{BB962C8B-B14F-4D97-AF65-F5344CB8AC3E}">
        <p14:creationId xmlns:p14="http://schemas.microsoft.com/office/powerpoint/2010/main" val="3861516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9CFBE1-488B-4CBD-B995-F58AA8E39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91" y="122104"/>
            <a:ext cx="6648576" cy="9422852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F0AEB8-867A-4278-9305-CBD9229BE6C0}"/>
              </a:ext>
            </a:extLst>
          </p:cNvPr>
          <p:cNvCxnSpPr>
            <a:cxnSpLocks/>
          </p:cNvCxnSpPr>
          <p:nvPr/>
        </p:nvCxnSpPr>
        <p:spPr>
          <a:xfrm>
            <a:off x="1855149" y="1408383"/>
            <a:ext cx="0" cy="6549834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B6C3848-6AAF-4D03-B89E-D5A30161DF14}"/>
              </a:ext>
            </a:extLst>
          </p:cNvPr>
          <p:cNvCxnSpPr>
            <a:cxnSpLocks/>
          </p:cNvCxnSpPr>
          <p:nvPr/>
        </p:nvCxnSpPr>
        <p:spPr>
          <a:xfrm>
            <a:off x="2001080" y="3067260"/>
            <a:ext cx="599326" cy="0"/>
          </a:xfrm>
          <a:prstGeom prst="straightConnector1">
            <a:avLst/>
          </a:prstGeom>
          <a:solidFill>
            <a:srgbClr val="00B0F0"/>
          </a:solidFill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FD10022-C239-4D2D-A44E-5BEFBD95E377}"/>
              </a:ext>
            </a:extLst>
          </p:cNvPr>
          <p:cNvSpPr txBox="1"/>
          <p:nvPr/>
        </p:nvSpPr>
        <p:spPr>
          <a:xfrm>
            <a:off x="2442181" y="9457163"/>
            <a:ext cx="339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Figure 2. LHC Heating and Cooling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125486C-A237-4F5C-A8B2-C0A796191F00}"/>
              </a:ext>
            </a:extLst>
          </p:cNvPr>
          <p:cNvSpPr/>
          <p:nvPr/>
        </p:nvSpPr>
        <p:spPr>
          <a:xfrm>
            <a:off x="1714437" y="1076761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F07D784-7EB7-4AC2-B12F-23589B63E16A}"/>
              </a:ext>
            </a:extLst>
          </p:cNvPr>
          <p:cNvSpPr/>
          <p:nvPr/>
        </p:nvSpPr>
        <p:spPr>
          <a:xfrm>
            <a:off x="1809430" y="1151253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6BB91A9-C294-4204-99F9-91C18B0FF040}"/>
              </a:ext>
            </a:extLst>
          </p:cNvPr>
          <p:cNvSpPr/>
          <p:nvPr/>
        </p:nvSpPr>
        <p:spPr>
          <a:xfrm>
            <a:off x="1904424" y="123189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D1C4413-D7CC-4E9E-BDE0-BFB7A023003F}"/>
              </a:ext>
            </a:extLst>
          </p:cNvPr>
          <p:cNvSpPr/>
          <p:nvPr/>
        </p:nvSpPr>
        <p:spPr>
          <a:xfrm>
            <a:off x="2001080" y="130638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B56DEC1-9C68-4266-AA72-FFE0F1313B86}"/>
              </a:ext>
            </a:extLst>
          </p:cNvPr>
          <p:cNvSpPr/>
          <p:nvPr/>
        </p:nvSpPr>
        <p:spPr>
          <a:xfrm>
            <a:off x="2098124" y="138552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2C211A-43A8-45BD-9CAB-EB3550F91A5C}"/>
              </a:ext>
            </a:extLst>
          </p:cNvPr>
          <p:cNvSpPr/>
          <p:nvPr/>
        </p:nvSpPr>
        <p:spPr>
          <a:xfrm>
            <a:off x="2190269" y="147846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F9DBA4C-7899-48F1-8AA5-3ABD49EB99F1}"/>
              </a:ext>
            </a:extLst>
          </p:cNvPr>
          <p:cNvSpPr/>
          <p:nvPr/>
        </p:nvSpPr>
        <p:spPr>
          <a:xfrm>
            <a:off x="5723604" y="1478468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D9EE1D-CD6C-4CA2-A017-7BD19F1FAE6C}"/>
              </a:ext>
            </a:extLst>
          </p:cNvPr>
          <p:cNvSpPr/>
          <p:nvPr/>
        </p:nvSpPr>
        <p:spPr>
          <a:xfrm>
            <a:off x="5816533" y="138552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39576F4-3D0A-439E-A67B-13D7990FA8F7}"/>
              </a:ext>
            </a:extLst>
          </p:cNvPr>
          <p:cNvSpPr/>
          <p:nvPr/>
        </p:nvSpPr>
        <p:spPr>
          <a:xfrm>
            <a:off x="5912908" y="1306387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823C184-B994-47CB-8698-783C163603C0}"/>
              </a:ext>
            </a:extLst>
          </p:cNvPr>
          <p:cNvSpPr/>
          <p:nvPr/>
        </p:nvSpPr>
        <p:spPr>
          <a:xfrm>
            <a:off x="6009269" y="123189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EED16F2-F2E2-4F4D-B835-29094126A353}"/>
              </a:ext>
            </a:extLst>
          </p:cNvPr>
          <p:cNvSpPr/>
          <p:nvPr/>
        </p:nvSpPr>
        <p:spPr>
          <a:xfrm>
            <a:off x="6103579" y="1151252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4952FB8-A574-4779-8978-DCF1E88C0F1C}"/>
              </a:ext>
            </a:extLst>
          </p:cNvPr>
          <p:cNvSpPr/>
          <p:nvPr/>
        </p:nvSpPr>
        <p:spPr>
          <a:xfrm>
            <a:off x="6194472" y="107676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893695-E42A-4DB0-AB97-9E1E05129634}"/>
              </a:ext>
            </a:extLst>
          </p:cNvPr>
          <p:cNvSpPr/>
          <p:nvPr/>
        </p:nvSpPr>
        <p:spPr>
          <a:xfrm>
            <a:off x="3040083" y="1004652"/>
            <a:ext cx="260651" cy="619892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5A93BBB-291D-48FE-A9BB-0A53D95CB5CF}"/>
              </a:ext>
            </a:extLst>
          </p:cNvPr>
          <p:cNvSpPr/>
          <p:nvPr/>
        </p:nvSpPr>
        <p:spPr>
          <a:xfrm>
            <a:off x="4653894" y="1004652"/>
            <a:ext cx="260651" cy="619892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Circular 3">
            <a:extLst>
              <a:ext uri="{FF2B5EF4-FFF2-40B4-BE49-F238E27FC236}">
                <a16:creationId xmlns:a16="http://schemas.microsoft.com/office/drawing/2014/main" id="{4084BF08-6BFB-40C2-92CE-0A55CF44A8BD}"/>
              </a:ext>
            </a:extLst>
          </p:cNvPr>
          <p:cNvSpPr/>
          <p:nvPr/>
        </p:nvSpPr>
        <p:spPr>
          <a:xfrm rot="10800000" flipH="1">
            <a:off x="649691" y="-4383257"/>
            <a:ext cx="3136455" cy="13364896"/>
          </a:xfrm>
          <a:prstGeom prst="circularArrow">
            <a:avLst>
              <a:gd name="adj1" fmla="val 2332"/>
              <a:gd name="adj2" fmla="val 470467"/>
              <a:gd name="adj3" fmla="val 21271504"/>
              <a:gd name="adj4" fmla="val 16193522"/>
              <a:gd name="adj5" fmla="val 2325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1A8D3584-6241-4A92-BD0F-A2F32AED1489}"/>
              </a:ext>
            </a:extLst>
          </p:cNvPr>
          <p:cNvSpPr/>
          <p:nvPr/>
        </p:nvSpPr>
        <p:spPr>
          <a:xfrm rot="16200000" flipH="1">
            <a:off x="-1037737" y="3839356"/>
            <a:ext cx="6639567" cy="1424650"/>
          </a:xfrm>
          <a:prstGeom prst="bentArrow">
            <a:avLst>
              <a:gd name="adj1" fmla="val 0"/>
              <a:gd name="adj2" fmla="val 2419"/>
              <a:gd name="adj3" fmla="val 6935"/>
              <a:gd name="adj4" fmla="val 25805"/>
            </a:avLst>
          </a:prstGeom>
          <a:solidFill>
            <a:srgbClr val="00B0F0"/>
          </a:solidFill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EB406CC-A67D-4D49-990C-EDC8F7EBBA3E}"/>
              </a:ext>
            </a:extLst>
          </p:cNvPr>
          <p:cNvCxnSpPr>
            <a:cxnSpLocks/>
          </p:cNvCxnSpPr>
          <p:nvPr/>
        </p:nvCxnSpPr>
        <p:spPr>
          <a:xfrm>
            <a:off x="6122308" y="1405447"/>
            <a:ext cx="0" cy="6549834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rrow: Bent 41">
            <a:extLst>
              <a:ext uri="{FF2B5EF4-FFF2-40B4-BE49-F238E27FC236}">
                <a16:creationId xmlns:a16="http://schemas.microsoft.com/office/drawing/2014/main" id="{C3FF7A51-E553-4235-80AE-198FB96F789F}"/>
              </a:ext>
            </a:extLst>
          </p:cNvPr>
          <p:cNvSpPr/>
          <p:nvPr/>
        </p:nvSpPr>
        <p:spPr>
          <a:xfrm rot="16200000" flipH="1" flipV="1">
            <a:off x="2382416" y="3797198"/>
            <a:ext cx="6549837" cy="1410728"/>
          </a:xfrm>
          <a:prstGeom prst="bentArrow">
            <a:avLst>
              <a:gd name="adj1" fmla="val 0"/>
              <a:gd name="adj2" fmla="val 2419"/>
              <a:gd name="adj3" fmla="val 6935"/>
              <a:gd name="adj4" fmla="val 25805"/>
            </a:avLst>
          </a:prstGeom>
          <a:solidFill>
            <a:srgbClr val="00B0F0"/>
          </a:solidFill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ircular 43">
            <a:extLst>
              <a:ext uri="{FF2B5EF4-FFF2-40B4-BE49-F238E27FC236}">
                <a16:creationId xmlns:a16="http://schemas.microsoft.com/office/drawing/2014/main" id="{1778EC82-E09E-4AF1-AA3A-A46EC03636BE}"/>
              </a:ext>
            </a:extLst>
          </p:cNvPr>
          <p:cNvSpPr/>
          <p:nvPr/>
        </p:nvSpPr>
        <p:spPr>
          <a:xfrm rot="10800000">
            <a:off x="4210822" y="-4394887"/>
            <a:ext cx="3002531" cy="13364896"/>
          </a:xfrm>
          <a:prstGeom prst="circularArrow">
            <a:avLst>
              <a:gd name="adj1" fmla="val 2332"/>
              <a:gd name="adj2" fmla="val 470467"/>
              <a:gd name="adj3" fmla="val 21271504"/>
              <a:gd name="adj4" fmla="val 16193522"/>
              <a:gd name="adj5" fmla="val 2325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38A006-8A22-4A12-9B1B-F77FCFFC2F96}"/>
              </a:ext>
            </a:extLst>
          </p:cNvPr>
          <p:cNvCxnSpPr>
            <a:cxnSpLocks/>
          </p:cNvCxnSpPr>
          <p:nvPr/>
        </p:nvCxnSpPr>
        <p:spPr>
          <a:xfrm>
            <a:off x="1989506" y="4407371"/>
            <a:ext cx="599326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8F9302C-0758-414B-ACF5-E14724EE2A9D}"/>
              </a:ext>
            </a:extLst>
          </p:cNvPr>
          <p:cNvCxnSpPr>
            <a:cxnSpLocks/>
          </p:cNvCxnSpPr>
          <p:nvPr/>
        </p:nvCxnSpPr>
        <p:spPr>
          <a:xfrm>
            <a:off x="2001080" y="5650440"/>
            <a:ext cx="599326" cy="0"/>
          </a:xfrm>
          <a:prstGeom prst="straightConnector1">
            <a:avLst/>
          </a:prstGeom>
          <a:solidFill>
            <a:srgbClr val="00B0F0"/>
          </a:solidFill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291297A-9B0A-42D1-8369-26FD85515D94}"/>
              </a:ext>
            </a:extLst>
          </p:cNvPr>
          <p:cNvCxnSpPr>
            <a:cxnSpLocks/>
          </p:cNvCxnSpPr>
          <p:nvPr/>
        </p:nvCxnSpPr>
        <p:spPr>
          <a:xfrm>
            <a:off x="1936325" y="6991560"/>
            <a:ext cx="599326" cy="0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B9045B6-4866-4E74-B33D-2DE7EC02695A}"/>
              </a:ext>
            </a:extLst>
          </p:cNvPr>
          <p:cNvGrpSpPr/>
          <p:nvPr/>
        </p:nvGrpSpPr>
        <p:grpSpPr>
          <a:xfrm rot="10800000">
            <a:off x="5320509" y="3172459"/>
            <a:ext cx="702758" cy="3939540"/>
            <a:chOff x="-1622792" y="453600"/>
            <a:chExt cx="702758" cy="3939540"/>
          </a:xfrm>
        </p:grpSpPr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5878ACE-F846-421E-99BF-202B6CE837E6}"/>
                </a:ext>
              </a:extLst>
            </p:cNvPr>
            <p:cNvCxnSpPr>
              <a:cxnSpLocks/>
            </p:cNvCxnSpPr>
            <p:nvPr/>
          </p:nvCxnSpPr>
          <p:spPr>
            <a:xfrm>
              <a:off x="-1622792" y="453600"/>
              <a:ext cx="599326" cy="0"/>
            </a:xfrm>
            <a:prstGeom prst="straightConnector1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36E33FF-353C-413A-AEA7-3489457B45A3}"/>
                </a:ext>
              </a:extLst>
            </p:cNvPr>
            <p:cNvCxnSpPr>
              <a:cxnSpLocks/>
            </p:cNvCxnSpPr>
            <p:nvPr/>
          </p:nvCxnSpPr>
          <p:spPr>
            <a:xfrm>
              <a:off x="-1530934" y="1808951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8DD8F01-D66F-473F-9D66-82D3DE1B8A1D}"/>
                </a:ext>
              </a:extLst>
            </p:cNvPr>
            <p:cNvCxnSpPr>
              <a:cxnSpLocks/>
            </p:cNvCxnSpPr>
            <p:nvPr/>
          </p:nvCxnSpPr>
          <p:spPr>
            <a:xfrm>
              <a:off x="-1519360" y="3052020"/>
              <a:ext cx="599326" cy="0"/>
            </a:xfrm>
            <a:prstGeom prst="straightConnector1">
              <a:avLst/>
            </a:prstGeom>
            <a:solidFill>
              <a:srgbClr val="00B0F0"/>
            </a:solidFill>
            <a:ln w="762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006D172-BCBB-4279-A68A-CEA94613FD2D}"/>
                </a:ext>
              </a:extLst>
            </p:cNvPr>
            <p:cNvCxnSpPr>
              <a:cxnSpLocks/>
            </p:cNvCxnSpPr>
            <p:nvPr/>
          </p:nvCxnSpPr>
          <p:spPr>
            <a:xfrm>
              <a:off x="-1538057" y="4393140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81354F0B-D02E-4787-A324-4DC2EFB3C8CA}"/>
              </a:ext>
            </a:extLst>
          </p:cNvPr>
          <p:cNvSpPr/>
          <p:nvPr/>
        </p:nvSpPr>
        <p:spPr>
          <a:xfrm>
            <a:off x="4471014" y="224946"/>
            <a:ext cx="220980" cy="22098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6388A85-EB54-45A4-9746-B780AB9A84BE}"/>
              </a:ext>
            </a:extLst>
          </p:cNvPr>
          <p:cNvSpPr txBox="1"/>
          <p:nvPr/>
        </p:nvSpPr>
        <p:spPr>
          <a:xfrm>
            <a:off x="4630568" y="150770"/>
            <a:ext cx="926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Heating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AAA9A4D-BA14-4B6E-958F-B0C5DFC3FDA6}"/>
              </a:ext>
            </a:extLst>
          </p:cNvPr>
          <p:cNvSpPr/>
          <p:nvPr/>
        </p:nvSpPr>
        <p:spPr>
          <a:xfrm>
            <a:off x="5552746" y="224946"/>
            <a:ext cx="220980" cy="22098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E41C1DF-C107-4758-A21B-094595C2740D}"/>
              </a:ext>
            </a:extLst>
          </p:cNvPr>
          <p:cNvSpPr txBox="1"/>
          <p:nvPr/>
        </p:nvSpPr>
        <p:spPr>
          <a:xfrm>
            <a:off x="5712300" y="150770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Cooling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BA26793-D7F7-4EB8-A59A-44055931B1EC}"/>
              </a:ext>
            </a:extLst>
          </p:cNvPr>
          <p:cNvSpPr/>
          <p:nvPr/>
        </p:nvSpPr>
        <p:spPr>
          <a:xfrm>
            <a:off x="6585182" y="224946"/>
            <a:ext cx="220980" cy="22098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7C8AC15-5BCD-41A2-8BA2-25B8B2DDA429}"/>
              </a:ext>
            </a:extLst>
          </p:cNvPr>
          <p:cNvSpPr txBox="1"/>
          <p:nvPr/>
        </p:nvSpPr>
        <p:spPr>
          <a:xfrm>
            <a:off x="6743896" y="150770"/>
            <a:ext cx="83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173070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9CFBE1-488B-4CBD-B995-F58AA8E39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91" y="122104"/>
            <a:ext cx="6648576" cy="9422852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F0AEB8-867A-4278-9305-CBD9229BE6C0}"/>
              </a:ext>
            </a:extLst>
          </p:cNvPr>
          <p:cNvCxnSpPr>
            <a:cxnSpLocks/>
          </p:cNvCxnSpPr>
          <p:nvPr/>
        </p:nvCxnSpPr>
        <p:spPr>
          <a:xfrm>
            <a:off x="1821117" y="2211284"/>
            <a:ext cx="0" cy="6086896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BFD10022-C239-4D2D-A44E-5BEFBD95E377}"/>
              </a:ext>
            </a:extLst>
          </p:cNvPr>
          <p:cNvSpPr txBox="1"/>
          <p:nvPr/>
        </p:nvSpPr>
        <p:spPr>
          <a:xfrm>
            <a:off x="2442181" y="9457163"/>
            <a:ext cx="3330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Figure 3. LHC Wetting and Drying</a:t>
            </a:r>
          </a:p>
        </p:txBody>
      </p:sp>
      <p:sp>
        <p:nvSpPr>
          <p:cNvPr id="4" name="Arrow: Circular 3">
            <a:extLst>
              <a:ext uri="{FF2B5EF4-FFF2-40B4-BE49-F238E27FC236}">
                <a16:creationId xmlns:a16="http://schemas.microsoft.com/office/drawing/2014/main" id="{4084BF08-6BFB-40C2-92CE-0A55CF44A8BD}"/>
              </a:ext>
            </a:extLst>
          </p:cNvPr>
          <p:cNvSpPr/>
          <p:nvPr/>
        </p:nvSpPr>
        <p:spPr>
          <a:xfrm rot="10800000" flipH="1">
            <a:off x="649691" y="-4383257"/>
            <a:ext cx="3136455" cy="13364896"/>
          </a:xfrm>
          <a:prstGeom prst="circularArrow">
            <a:avLst>
              <a:gd name="adj1" fmla="val 2332"/>
              <a:gd name="adj2" fmla="val 470467"/>
              <a:gd name="adj3" fmla="val 21271504"/>
              <a:gd name="adj4" fmla="val 16193522"/>
              <a:gd name="adj5" fmla="val 2325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Arrow: Circular 43">
            <a:extLst>
              <a:ext uri="{FF2B5EF4-FFF2-40B4-BE49-F238E27FC236}">
                <a16:creationId xmlns:a16="http://schemas.microsoft.com/office/drawing/2014/main" id="{1778EC82-E09E-4AF1-AA3A-A46EC03636BE}"/>
              </a:ext>
            </a:extLst>
          </p:cNvPr>
          <p:cNvSpPr/>
          <p:nvPr/>
        </p:nvSpPr>
        <p:spPr>
          <a:xfrm rot="10800000">
            <a:off x="4210822" y="-4394887"/>
            <a:ext cx="3002531" cy="13364896"/>
          </a:xfrm>
          <a:prstGeom prst="circularArrow">
            <a:avLst>
              <a:gd name="adj1" fmla="val 2332"/>
              <a:gd name="adj2" fmla="val 470467"/>
              <a:gd name="adj3" fmla="val 21271504"/>
              <a:gd name="adj4" fmla="val 16193522"/>
              <a:gd name="adj5" fmla="val 2325"/>
            </a:avLst>
          </a:prstGeom>
          <a:solidFill>
            <a:schemeClr val="accent4">
              <a:lumMod val="50000"/>
            </a:schemeClr>
          </a:solidFill>
          <a:ln w="127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5393C0-11E9-4A23-99D2-5A7953823CD1}"/>
              </a:ext>
            </a:extLst>
          </p:cNvPr>
          <p:cNvGrpSpPr/>
          <p:nvPr/>
        </p:nvGrpSpPr>
        <p:grpSpPr>
          <a:xfrm>
            <a:off x="1929043" y="3067260"/>
            <a:ext cx="671363" cy="3924300"/>
            <a:chOff x="1929043" y="3067260"/>
            <a:chExt cx="671363" cy="3924300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B6C3848-6AAF-4D03-B89E-D5A30161DF14}"/>
                </a:ext>
              </a:extLst>
            </p:cNvPr>
            <p:cNvCxnSpPr>
              <a:cxnSpLocks/>
            </p:cNvCxnSpPr>
            <p:nvPr/>
          </p:nvCxnSpPr>
          <p:spPr>
            <a:xfrm>
              <a:off x="2001080" y="3067260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C138A006-8A22-4A12-9B1B-F77FCFFC2F96}"/>
                </a:ext>
              </a:extLst>
            </p:cNvPr>
            <p:cNvCxnSpPr>
              <a:cxnSpLocks/>
            </p:cNvCxnSpPr>
            <p:nvPr/>
          </p:nvCxnSpPr>
          <p:spPr>
            <a:xfrm>
              <a:off x="1989506" y="4407371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08F9302C-0758-414B-ACF5-E14724EE2A9D}"/>
                </a:ext>
              </a:extLst>
            </p:cNvPr>
            <p:cNvCxnSpPr>
              <a:cxnSpLocks/>
            </p:cNvCxnSpPr>
            <p:nvPr/>
          </p:nvCxnSpPr>
          <p:spPr>
            <a:xfrm>
              <a:off x="2001080" y="5650440"/>
              <a:ext cx="599326" cy="0"/>
            </a:xfrm>
            <a:prstGeom prst="straightConnector1">
              <a:avLst/>
            </a:prstGeom>
            <a:solidFill>
              <a:srgbClr val="00B0F0"/>
            </a:solidFill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4291297A-9B0A-42D1-8369-26FD85515D94}"/>
                </a:ext>
              </a:extLst>
            </p:cNvPr>
            <p:cNvCxnSpPr>
              <a:cxnSpLocks/>
            </p:cNvCxnSpPr>
            <p:nvPr/>
          </p:nvCxnSpPr>
          <p:spPr>
            <a:xfrm>
              <a:off x="1929043" y="6991560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F56BFF0A-397C-4E27-BDA9-5B95F960D4B8}"/>
              </a:ext>
            </a:extLst>
          </p:cNvPr>
          <p:cNvSpPr/>
          <p:nvPr/>
        </p:nvSpPr>
        <p:spPr>
          <a:xfrm>
            <a:off x="4471014" y="224946"/>
            <a:ext cx="220980" cy="220980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5342E7-5800-4287-B73A-7B0CD28D1AED}"/>
              </a:ext>
            </a:extLst>
          </p:cNvPr>
          <p:cNvSpPr txBox="1"/>
          <p:nvPr/>
        </p:nvSpPr>
        <p:spPr>
          <a:xfrm>
            <a:off x="4630568" y="150770"/>
            <a:ext cx="946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Wetting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144D675-A5BD-4378-8A2F-19412CC3DD8F}"/>
              </a:ext>
            </a:extLst>
          </p:cNvPr>
          <p:cNvSpPr/>
          <p:nvPr/>
        </p:nvSpPr>
        <p:spPr>
          <a:xfrm>
            <a:off x="5552746" y="224946"/>
            <a:ext cx="220980" cy="22098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4ED930B-6F40-47D1-AF0E-EC2F7926D63A}"/>
              </a:ext>
            </a:extLst>
          </p:cNvPr>
          <p:cNvSpPr txBox="1"/>
          <p:nvPr/>
        </p:nvSpPr>
        <p:spPr>
          <a:xfrm>
            <a:off x="5712300" y="150770"/>
            <a:ext cx="810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Drying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2DDD9F-C2F5-48CE-A8DA-61A57C829771}"/>
              </a:ext>
            </a:extLst>
          </p:cNvPr>
          <p:cNvSpPr/>
          <p:nvPr/>
        </p:nvSpPr>
        <p:spPr>
          <a:xfrm>
            <a:off x="6585182" y="224946"/>
            <a:ext cx="220980" cy="22098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A4629DA-B46C-4E56-888E-3E0574D6B484}"/>
              </a:ext>
            </a:extLst>
          </p:cNvPr>
          <p:cNvSpPr txBox="1"/>
          <p:nvPr/>
        </p:nvSpPr>
        <p:spPr>
          <a:xfrm>
            <a:off x="6743896" y="150770"/>
            <a:ext cx="833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Return</a:t>
            </a:r>
          </a:p>
        </p:txBody>
      </p:sp>
      <p:sp>
        <p:nvSpPr>
          <p:cNvPr id="56" name="Arrow: Bent 55">
            <a:extLst>
              <a:ext uri="{FF2B5EF4-FFF2-40B4-BE49-F238E27FC236}">
                <a16:creationId xmlns:a16="http://schemas.microsoft.com/office/drawing/2014/main" id="{A7A0B4FB-563A-4099-8DE3-758D9059F366}"/>
              </a:ext>
            </a:extLst>
          </p:cNvPr>
          <p:cNvSpPr/>
          <p:nvPr/>
        </p:nvSpPr>
        <p:spPr>
          <a:xfrm rot="16200000" flipH="1">
            <a:off x="-958774" y="3691827"/>
            <a:ext cx="7073903" cy="2016890"/>
          </a:xfrm>
          <a:prstGeom prst="bentArrow">
            <a:avLst>
              <a:gd name="adj1" fmla="val 0"/>
              <a:gd name="adj2" fmla="val 2419"/>
              <a:gd name="adj3" fmla="val 6935"/>
              <a:gd name="adj4" fmla="val 25805"/>
            </a:avLst>
          </a:prstGeom>
          <a:solidFill>
            <a:srgbClr val="00B0F0"/>
          </a:solidFill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7" name="Arrow: Bent 56">
            <a:extLst>
              <a:ext uri="{FF2B5EF4-FFF2-40B4-BE49-F238E27FC236}">
                <a16:creationId xmlns:a16="http://schemas.microsoft.com/office/drawing/2014/main" id="{54160919-2367-4C3F-AA78-9CCB81663A60}"/>
              </a:ext>
            </a:extLst>
          </p:cNvPr>
          <p:cNvSpPr/>
          <p:nvPr/>
        </p:nvSpPr>
        <p:spPr>
          <a:xfrm rot="16200000" flipH="1" flipV="1">
            <a:off x="1772669" y="3609094"/>
            <a:ext cx="7073903" cy="2182358"/>
          </a:xfrm>
          <a:prstGeom prst="bentArrow">
            <a:avLst>
              <a:gd name="adj1" fmla="val 0"/>
              <a:gd name="adj2" fmla="val 2419"/>
              <a:gd name="adj3" fmla="val 6935"/>
              <a:gd name="adj4" fmla="val 25805"/>
            </a:avLst>
          </a:prstGeom>
          <a:solidFill>
            <a:srgbClr val="00B0F0"/>
          </a:solidFill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98F4991-05B2-489D-8548-40FD47C7E9DE}"/>
              </a:ext>
            </a:extLst>
          </p:cNvPr>
          <p:cNvCxnSpPr>
            <a:cxnSpLocks/>
          </p:cNvCxnSpPr>
          <p:nvPr/>
        </p:nvCxnSpPr>
        <p:spPr>
          <a:xfrm>
            <a:off x="6118797" y="2211284"/>
            <a:ext cx="0" cy="6086896"/>
          </a:xfrm>
          <a:prstGeom prst="straightConnector1">
            <a:avLst/>
          </a:prstGeom>
          <a:solidFill>
            <a:schemeClr val="accent2"/>
          </a:solidFill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1E3F8B1-DE9C-4D59-B129-2295155455D3}"/>
              </a:ext>
            </a:extLst>
          </p:cNvPr>
          <p:cNvGrpSpPr/>
          <p:nvPr/>
        </p:nvGrpSpPr>
        <p:grpSpPr>
          <a:xfrm rot="10800000">
            <a:off x="5331423" y="3067260"/>
            <a:ext cx="680540" cy="3924300"/>
            <a:chOff x="1919866" y="3067260"/>
            <a:chExt cx="680540" cy="3924300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6044505-07B5-4391-9258-0B2E09B48821}"/>
                </a:ext>
              </a:extLst>
            </p:cNvPr>
            <p:cNvCxnSpPr>
              <a:cxnSpLocks/>
            </p:cNvCxnSpPr>
            <p:nvPr/>
          </p:nvCxnSpPr>
          <p:spPr>
            <a:xfrm>
              <a:off x="1919866" y="3067260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80FE4AD9-B734-473A-8DF2-592D1AAE5E48}"/>
                </a:ext>
              </a:extLst>
            </p:cNvPr>
            <p:cNvCxnSpPr>
              <a:cxnSpLocks/>
            </p:cNvCxnSpPr>
            <p:nvPr/>
          </p:nvCxnSpPr>
          <p:spPr>
            <a:xfrm>
              <a:off x="1989506" y="4407371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F120E372-C303-4B30-AB7F-049892A581FB}"/>
                </a:ext>
              </a:extLst>
            </p:cNvPr>
            <p:cNvCxnSpPr>
              <a:cxnSpLocks/>
            </p:cNvCxnSpPr>
            <p:nvPr/>
          </p:nvCxnSpPr>
          <p:spPr>
            <a:xfrm>
              <a:off x="2001080" y="5650440"/>
              <a:ext cx="599326" cy="0"/>
            </a:xfrm>
            <a:prstGeom prst="straightConnector1">
              <a:avLst/>
            </a:prstGeom>
            <a:solidFill>
              <a:srgbClr val="00B0F0"/>
            </a:solidFill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56F9ABF-A508-492F-9838-E5FB5371EF42}"/>
                </a:ext>
              </a:extLst>
            </p:cNvPr>
            <p:cNvCxnSpPr>
              <a:cxnSpLocks/>
            </p:cNvCxnSpPr>
            <p:nvPr/>
          </p:nvCxnSpPr>
          <p:spPr>
            <a:xfrm>
              <a:off x="1982383" y="6991560"/>
              <a:ext cx="599326" cy="0"/>
            </a:xfrm>
            <a:prstGeom prst="straightConnector1">
              <a:avLst/>
            </a:prstGeom>
            <a:solidFill>
              <a:schemeClr val="accent2"/>
            </a:solidFill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D37A5D6-D529-464F-8B18-6A07E3DD25A3}"/>
              </a:ext>
            </a:extLst>
          </p:cNvPr>
          <p:cNvCxnSpPr>
            <a:cxnSpLocks/>
          </p:cNvCxnSpPr>
          <p:nvPr/>
        </p:nvCxnSpPr>
        <p:spPr>
          <a:xfrm flipV="1">
            <a:off x="3712409" y="1235228"/>
            <a:ext cx="0" cy="529446"/>
          </a:xfrm>
          <a:prstGeom prst="straightConnector1">
            <a:avLst/>
          </a:prstGeom>
          <a:solidFill>
            <a:srgbClr val="00B0F0"/>
          </a:solidFill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9F7F2F5-9F8F-4EFE-896C-045D737B9C97}"/>
              </a:ext>
            </a:extLst>
          </p:cNvPr>
          <p:cNvCxnSpPr>
            <a:cxnSpLocks/>
          </p:cNvCxnSpPr>
          <p:nvPr/>
        </p:nvCxnSpPr>
        <p:spPr>
          <a:xfrm flipV="1">
            <a:off x="4118248" y="1235228"/>
            <a:ext cx="0" cy="548446"/>
          </a:xfrm>
          <a:prstGeom prst="straightConnector1">
            <a:avLst/>
          </a:prstGeom>
          <a:solidFill>
            <a:srgbClr val="00B0F0"/>
          </a:solidFill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175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Box 84">
            <a:extLst>
              <a:ext uri="{FF2B5EF4-FFF2-40B4-BE49-F238E27FC236}">
                <a16:creationId xmlns:a16="http://schemas.microsoft.com/office/drawing/2014/main" id="{BFD10022-C239-4D2D-A44E-5BEFBD95E377}"/>
              </a:ext>
            </a:extLst>
          </p:cNvPr>
          <p:cNvSpPr txBox="1"/>
          <p:nvPr/>
        </p:nvSpPr>
        <p:spPr>
          <a:xfrm>
            <a:off x="2442181" y="9457163"/>
            <a:ext cx="3066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Figure 4. Interactive 3D Model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4FBA9D94-800F-4150-A656-455D411831E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338774237"/>
                  </p:ext>
                </p:extLst>
              </p:nvPr>
            </p:nvGraphicFramePr>
            <p:xfrm rot="16200000">
              <a:off x="-1143001" y="1142999"/>
              <a:ext cx="10058403" cy="777239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10058403" cy="7772399"/>
                    </a:xfrm>
                    <a:prstGeom prst="rect">
                      <a:avLst/>
                    </a:prstGeom>
                  </am3d:spPr>
                  <am3d:camera>
                    <am3d:pos x="-3463408" y="-1171880" z="75258407"/>
                    <am3d:up dx="0" dy="36000000" dz="0"/>
                    <am3d:lookAt x="-3463408" y="-1171880" z="0"/>
                    <am3d:perspective fov="1625843"/>
                  </am3d:camera>
                  <am3d:trans>
                    <am3d:meterPerModelUnit n="3049" d="1000000"/>
                    <am3d:preTrans dx="-20341549" dy="-14687358" dz="13666669"/>
                    <am3d:scale>
                      <am3d:sx n="1000000" d="1000000"/>
                      <am3d:sy n="1000000" d="1000000"/>
                      <am3d:sz n="1000000" d="1000000"/>
                    </am3d:scale>
                    <am3d:rot ax="6543966" ay="-4476838" az="-6583145"/>
                    <am3d:postTrans dx="-3463408" dy="-1171880" dz="0"/>
                  </am3d:trans>
                  <am3d:raster rName="Office3DRenderer" rVer="16.0.8326">
                    <am3d:blip r:embed="rId3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4FBA9D94-800F-4150-A656-455D411831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-1143001" y="1142999"/>
                <a:ext cx="10058403" cy="77723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4657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35</Words>
  <Application>Microsoft Office PowerPoint</Application>
  <PresentationFormat>Custom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Open AG</dc:creator>
  <cp:lastModifiedBy>Open AG</cp:lastModifiedBy>
  <cp:revision>12</cp:revision>
  <dcterms:created xsi:type="dcterms:W3CDTF">2019-10-03T15:50:24Z</dcterms:created>
  <dcterms:modified xsi:type="dcterms:W3CDTF">2019-10-03T18:13:43Z</dcterms:modified>
</cp:coreProperties>
</file>

<file path=docProps/thumbnail.jpeg>
</file>